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  <p:sldMasterId id="214748367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y="5143500" cx="9144000"/>
  <p:notesSz cx="6858000" cy="9144000"/>
  <p:embeddedFontLst>
    <p:embeddedFont>
      <p:font typeface="Tahoma"/>
      <p:regular r:id="rId31"/>
      <p:bold r:id="rId32"/>
    </p:embeddedFont>
    <p:embeddedFont>
      <p:font typeface="Arial Black"/>
      <p:regular r:id="rId33"/>
    </p:embeddedFont>
    <p:embeddedFont>
      <p:font typeface="Dancing Script"/>
      <p:regular r:id="rId34"/>
      <p:bold r:id="rId35"/>
    </p:embeddedFont>
    <p:embeddedFont>
      <p:font typeface="Comfortaa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62AC37-0980-4884-81B1-5F1C3128D9DA}">
  <a:tblStyle styleId="{3162AC37-0980-4884-81B1-5F1C3128D9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Tahoma-regular.fntdata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font" Target="fonts/ArialBlack-regular.fntdata"/><Relationship Id="rId10" Type="http://schemas.openxmlformats.org/officeDocument/2006/relationships/slide" Target="slides/slide2.xml"/><Relationship Id="rId32" Type="http://schemas.openxmlformats.org/officeDocument/2006/relationships/font" Target="fonts/Tahoma-bold.fntdata"/><Relationship Id="rId13" Type="http://schemas.openxmlformats.org/officeDocument/2006/relationships/slide" Target="slides/slide5.xml"/><Relationship Id="rId35" Type="http://schemas.openxmlformats.org/officeDocument/2006/relationships/font" Target="fonts/DancingScript-bold.fntdata"/><Relationship Id="rId12" Type="http://schemas.openxmlformats.org/officeDocument/2006/relationships/slide" Target="slides/slide4.xml"/><Relationship Id="rId34" Type="http://schemas.openxmlformats.org/officeDocument/2006/relationships/font" Target="fonts/DancingScript-regular.fntdata"/><Relationship Id="rId15" Type="http://schemas.openxmlformats.org/officeDocument/2006/relationships/slide" Target="slides/slide7.xml"/><Relationship Id="rId37" Type="http://schemas.openxmlformats.org/officeDocument/2006/relationships/font" Target="fonts/Comfortaa-bold.fntdata"/><Relationship Id="rId14" Type="http://schemas.openxmlformats.org/officeDocument/2006/relationships/slide" Target="slides/slide6.xml"/><Relationship Id="rId36" Type="http://schemas.openxmlformats.org/officeDocument/2006/relationships/font" Target="fonts/Comfortaa-regular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7ade9f415_0_99:notes"/>
          <p:cNvSpPr txBox="1"/>
          <p:nvPr>
            <p:ph idx="1" type="body"/>
          </p:nvPr>
        </p:nvSpPr>
        <p:spPr>
          <a:xfrm>
            <a:off x="913805" y="4343702"/>
            <a:ext cx="5030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86700" lIns="86700" spcFirstLastPara="1" rIns="86700" wrap="square" tIns="86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g287ade9f415_0_99:notes"/>
          <p:cNvSpPr/>
          <p:nvPr>
            <p:ph idx="2" type="sldImg"/>
          </p:nvPr>
        </p:nvSpPr>
        <p:spPr>
          <a:xfrm>
            <a:off x="428637" y="686405"/>
            <a:ext cx="6000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5b980da69_1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85b980da69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285b980da69_1_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85b980da69_1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85b980da69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85b980da69_1_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bbad309950_0_54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1" name="Google Shape;221;g2bbad309950_0_54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2bbad309950_0_54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bad309950_0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bbad309950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bbad309950_0_10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87ade9f415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87ade9f41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287ade9f415_0_15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bad309950_0_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bbad309950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2bbad309950_0_11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87ade9f415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87ade9f41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287ade9f415_0_2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bbad309950_0_123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1" name="Google Shape;261;g2bbad309950_0_123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2bbad309950_0_123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87ade9f415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87ade9f41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87ade9f415_0_28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113651053a_1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113651053a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2113651053a_1_4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1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113651053a_1_0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2" name="Google Shape;282;g2113651053a_1_0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g2113651053a_1_0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bbad309950_0_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bbad30995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2bbad309950_0_13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07e8452765_0_125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8" name="Google Shape;298;g207e8452765_0_125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207e8452765_0_125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113651053a_0_128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2" name="Google Shape;152;g2113651053a_0_128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2113651053a_0_128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7ade9f415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7ade9f41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287ade9f415_0_9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a2b95f29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ba2b95f2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ba2b95f293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07e8452765_0_36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6" name="Google Shape;176;g207e8452765_0_36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207e8452765_0_36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bad309950_0_0:notes"/>
          <p:cNvSpPr/>
          <p:nvPr>
            <p:ph idx="2" type="sldImg"/>
          </p:nvPr>
        </p:nvSpPr>
        <p:spPr>
          <a:xfrm>
            <a:off x="327025" y="687321"/>
            <a:ext cx="6204000" cy="342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3" name="Google Shape;183;g2bbad309950_0_0:notes"/>
          <p:cNvSpPr txBox="1"/>
          <p:nvPr>
            <p:ph idx="1" type="body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2bbad309950_0_0:notes"/>
          <p:cNvSpPr txBox="1"/>
          <p:nvPr>
            <p:ph idx="12" type="sldNum"/>
          </p:nvPr>
        </p:nvSpPr>
        <p:spPr>
          <a:xfrm>
            <a:off x="3884613" y="8685226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bad309950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bbad30995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bbad309950_0_4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7ade9f415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87ade9f41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87ade9f415_0_1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409125" y="481710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457200" y="1125375"/>
            <a:ext cx="8229600" cy="3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418725" y="411656"/>
            <a:ext cx="82296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15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152400" y="971550"/>
            <a:ext cx="8991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457200" y="463951"/>
            <a:ext cx="82296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" type="body"/>
          </p:nvPr>
        </p:nvSpPr>
        <p:spPr>
          <a:xfrm>
            <a:off x="457200" y="980306"/>
            <a:ext cx="8229600" cy="3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463951"/>
            <a:ext cx="82296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991134"/>
            <a:ext cx="8229600" cy="3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457200" y="426094"/>
            <a:ext cx="82296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0" name="Google Shape;100;p23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5" name="Google Shape;105;p24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5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5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26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6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426094"/>
            <a:ext cx="82296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7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648200" y="1749028"/>
            <a:ext cx="4038600" cy="31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20688" y="64151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575050" y="920884"/>
            <a:ext cx="51117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20688" y="1601629"/>
            <a:ext cx="3008400" cy="31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792288" y="3829050"/>
            <a:ext cx="5486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/>
          <p:nvPr>
            <p:ph idx="2" type="pic"/>
          </p:nvPr>
        </p:nvSpPr>
        <p:spPr>
          <a:xfrm>
            <a:off x="1792288" y="685800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1792288" y="4254817"/>
            <a:ext cx="5486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685800" y="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0" type="dt"/>
          </p:nvPr>
        </p:nvSpPr>
        <p:spPr>
          <a:xfrm>
            <a:off x="381000" y="4686300"/>
            <a:ext cx="220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1" type="ftr"/>
          </p:nvPr>
        </p:nvSpPr>
        <p:spPr>
          <a:xfrm>
            <a:off x="2743200" y="46863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b="1" sz="4000" cap="none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426094"/>
            <a:ext cx="82296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072989"/>
            <a:ext cx="8229600" cy="3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418725" y="411656"/>
            <a:ext cx="82296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57200" y="908909"/>
            <a:ext cx="8229600" cy="3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426094"/>
            <a:ext cx="82296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046008"/>
            <a:ext cx="8229600" cy="3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/>
        </p:nvSpPr>
        <p:spPr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7"/>
          <p:cNvSpPr/>
          <p:nvPr/>
        </p:nvSpPr>
        <p:spPr>
          <a:xfrm>
            <a:off x="2869116" y="884644"/>
            <a:ext cx="1455900" cy="1129500"/>
          </a:xfrm>
          <a:prstGeom prst="ellipse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/>
          <p:nvPr/>
        </p:nvSpPr>
        <p:spPr>
          <a:xfrm>
            <a:off x="3118444" y="3191624"/>
            <a:ext cx="8637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7"/>
          <p:cNvSpPr/>
          <p:nvPr/>
        </p:nvSpPr>
        <p:spPr>
          <a:xfrm>
            <a:off x="4673531" y="3824054"/>
            <a:ext cx="863700" cy="632400"/>
          </a:xfrm>
          <a:prstGeom prst="ellipse">
            <a:avLst/>
          </a:prstGeom>
          <a:solidFill>
            <a:srgbClr val="BF5700">
              <a:alpha val="5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7"/>
          <p:cNvSpPr/>
          <p:nvPr/>
        </p:nvSpPr>
        <p:spPr>
          <a:xfrm>
            <a:off x="115250" y="1195705"/>
            <a:ext cx="8637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7"/>
          <p:cNvSpPr/>
          <p:nvPr/>
        </p:nvSpPr>
        <p:spPr>
          <a:xfrm>
            <a:off x="2409490" y="2353466"/>
            <a:ext cx="863700" cy="632400"/>
          </a:xfrm>
          <a:prstGeom prst="ellipse">
            <a:avLst/>
          </a:prstGeom>
          <a:solidFill>
            <a:srgbClr val="BF5700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7"/>
          <p:cNvSpPr/>
          <p:nvPr/>
        </p:nvSpPr>
        <p:spPr>
          <a:xfrm>
            <a:off x="649668" y="2353466"/>
            <a:ext cx="1337700" cy="1053000"/>
          </a:xfrm>
          <a:prstGeom prst="ellipse">
            <a:avLst/>
          </a:prstGeom>
          <a:solidFill>
            <a:srgbClr val="BF5700">
              <a:alpha val="3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7"/>
          <p:cNvSpPr/>
          <p:nvPr/>
        </p:nvSpPr>
        <p:spPr>
          <a:xfrm>
            <a:off x="3461352" y="3596814"/>
            <a:ext cx="8637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/>
          <p:nvPr/>
        </p:nvSpPr>
        <p:spPr>
          <a:xfrm>
            <a:off x="531572" y="2943066"/>
            <a:ext cx="1455900" cy="1129500"/>
          </a:xfrm>
          <a:prstGeom prst="ellipse">
            <a:avLst/>
          </a:prstGeom>
          <a:solidFill>
            <a:srgbClr val="BF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/>
          <p:nvPr/>
        </p:nvSpPr>
        <p:spPr>
          <a:xfrm>
            <a:off x="4383066" y="2843891"/>
            <a:ext cx="863700" cy="6324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/>
          <p:nvPr/>
        </p:nvSpPr>
        <p:spPr>
          <a:xfrm>
            <a:off x="2498281" y="4229243"/>
            <a:ext cx="863700" cy="632400"/>
          </a:xfrm>
          <a:prstGeom prst="ellipse">
            <a:avLst/>
          </a:prstGeom>
          <a:solidFill>
            <a:srgbClr val="BF5700">
              <a:alpha val="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7"/>
          <p:cNvSpPr/>
          <p:nvPr/>
        </p:nvSpPr>
        <p:spPr>
          <a:xfrm>
            <a:off x="3273078" y="2353466"/>
            <a:ext cx="8637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7"/>
          <p:cNvSpPr txBox="1"/>
          <p:nvPr>
            <p:ph type="title"/>
          </p:nvPr>
        </p:nvSpPr>
        <p:spPr>
          <a:xfrm>
            <a:off x="132975" y="1826800"/>
            <a:ext cx="41916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lang="en-US" sz="71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Welcome!</a:t>
            </a:r>
            <a:endParaRPr b="1" sz="7100">
              <a:solidFill>
                <a:schemeClr val="dk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34" name="Google Shape;134;p27"/>
          <p:cNvSpPr/>
          <p:nvPr/>
        </p:nvSpPr>
        <p:spPr>
          <a:xfrm>
            <a:off x="456532" y="544425"/>
            <a:ext cx="1337700" cy="1053000"/>
          </a:xfrm>
          <a:prstGeom prst="ellipse">
            <a:avLst/>
          </a:prstGeom>
          <a:solidFill>
            <a:srgbClr val="BF5700">
              <a:alpha val="3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7"/>
          <p:cNvSpPr/>
          <p:nvPr/>
        </p:nvSpPr>
        <p:spPr>
          <a:xfrm>
            <a:off x="999942" y="4229231"/>
            <a:ext cx="863700" cy="632400"/>
          </a:xfrm>
          <a:prstGeom prst="ellipse">
            <a:avLst/>
          </a:prstGeom>
          <a:solidFill>
            <a:srgbClr val="BF5700">
              <a:alpha val="35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7"/>
          <p:cNvSpPr/>
          <p:nvPr/>
        </p:nvSpPr>
        <p:spPr>
          <a:xfrm>
            <a:off x="1863517" y="764430"/>
            <a:ext cx="1455900" cy="1129500"/>
          </a:xfrm>
          <a:prstGeom prst="ellipse">
            <a:avLst/>
          </a:prstGeom>
          <a:solidFill>
            <a:srgbClr val="BF5700">
              <a:alpha val="303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7"/>
          <p:cNvSpPr/>
          <p:nvPr/>
        </p:nvSpPr>
        <p:spPr>
          <a:xfrm>
            <a:off x="2205121" y="3347820"/>
            <a:ext cx="573600" cy="398100"/>
          </a:xfrm>
          <a:prstGeom prst="ellipse">
            <a:avLst/>
          </a:prstGeom>
          <a:solidFill>
            <a:srgbClr val="BF5700">
              <a:alpha val="96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6323525" y="2680300"/>
            <a:ext cx="990300" cy="554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MiniPlay goes here.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>
            <p:ph type="title"/>
          </p:nvPr>
        </p:nvSpPr>
        <p:spPr>
          <a:xfrm>
            <a:off x="409125" y="481710"/>
            <a:ext cx="8229600" cy="52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 Output</a:t>
            </a:r>
            <a:endParaRPr/>
          </a:p>
        </p:txBody>
      </p:sp>
      <p:sp>
        <p:nvSpPr>
          <p:cNvPr id="211" name="Google Shape;211;p36"/>
          <p:cNvSpPr txBox="1"/>
          <p:nvPr>
            <p:ph idx="1" type="body"/>
          </p:nvPr>
        </p:nvSpPr>
        <p:spPr>
          <a:xfrm>
            <a:off x="457200" y="1125375"/>
            <a:ext cx="8686800" cy="356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PrintStream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An object in the java.io package that lets you print output to a destination such as a file.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6062" lvl="1" marL="639762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</a:pPr>
            <a:r>
              <a:t/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methods you have used on</a:t>
            </a: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System.out</a:t>
            </a:r>
            <a:b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(such as</a:t>
            </a: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will work on a</a:t>
            </a: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PrintStream</a:t>
            </a:r>
            <a:r>
              <a:rPr lang="en-US" sz="2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ahoma"/>
              <a:buNone/>
            </a:pPr>
            <a:r>
              <a:t/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46062" lvl="1" marL="63976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PrintStream </a:t>
            </a:r>
            <a:r>
              <a:rPr b="1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name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new PrintStream(new File("</a:t>
            </a:r>
            <a:r>
              <a:rPr b="1"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file name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"));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73050" lvl="0" marL="2730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46062" lvl="1" marL="639762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Example: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PrintStream output = new PrintStream(new File("out.txt"));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output.println("Hello, file!");</a:t>
            </a:r>
            <a:endParaRPr sz="2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6062" lvl="1" marL="63976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output.println("This is a second line of output.");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/>
          <p:nvPr>
            <p:ph type="title"/>
          </p:nvPr>
        </p:nvSpPr>
        <p:spPr>
          <a:xfrm>
            <a:off x="409125" y="481710"/>
            <a:ext cx="8229600" cy="52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PrintStream Details</a:t>
            </a:r>
            <a:endParaRPr/>
          </a:p>
        </p:txBody>
      </p:sp>
      <p:sp>
        <p:nvSpPr>
          <p:cNvPr id="218" name="Google Shape;218;p37"/>
          <p:cNvSpPr txBox="1"/>
          <p:nvPr>
            <p:ph idx="1" type="body"/>
          </p:nvPr>
        </p:nvSpPr>
        <p:spPr>
          <a:xfrm>
            <a:off x="457200" y="1125375"/>
            <a:ext cx="8229600" cy="356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1" marL="625475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given file does not exist, it is created.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given file already exists, it is overwritten.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output you print appears in a file, not on the console. You will have to open the file with an editor to see it.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open the same file for both reading (</a:t>
            </a: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Scanner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writing (</a:t>
            </a:r>
            <a:r>
              <a:rPr lang="en-US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PrintStream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at the same time. This will overwrite your input file with an empty file (0 bytes).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Scanners and PrintStreams - open and close one time.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p38"/>
          <p:cNvSpPr txBox="1"/>
          <p:nvPr>
            <p:ph idx="1" type="body"/>
          </p:nvPr>
        </p:nvSpPr>
        <p:spPr>
          <a:xfrm>
            <a:off x="2387025" y="1684250"/>
            <a:ext cx="3758100" cy="259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Demo 2</a:t>
            </a:r>
            <a:endParaRPr sz="2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Change Song Stats to print to a file.</a:t>
            </a:r>
            <a:endParaRPr sz="2600"/>
          </a:p>
        </p:txBody>
      </p:sp>
      <p:sp>
        <p:nvSpPr>
          <p:cNvPr id="226" name="Google Shape;226;p38"/>
          <p:cNvSpPr/>
          <p:nvPr/>
        </p:nvSpPr>
        <p:spPr>
          <a:xfrm>
            <a:off x="461925" y="1448150"/>
            <a:ext cx="1457100" cy="1362600"/>
          </a:xfrm>
          <a:prstGeom prst="ellipse">
            <a:avLst/>
          </a:prstGeom>
          <a:solidFill>
            <a:srgbClr val="1F497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Demo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type="title"/>
          </p:nvPr>
        </p:nvSpPr>
        <p:spPr>
          <a:xfrm>
            <a:off x="409125" y="481710"/>
            <a:ext cx="8229600" cy="52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Code</a:t>
            </a:r>
            <a:endParaRPr/>
          </a:p>
        </p:txBody>
      </p:sp>
      <p:sp>
        <p:nvSpPr>
          <p:cNvPr id="233" name="Google Shape;233;p39"/>
          <p:cNvSpPr txBox="1"/>
          <p:nvPr>
            <p:ph idx="1" type="body"/>
          </p:nvPr>
        </p:nvSpPr>
        <p:spPr>
          <a:xfrm>
            <a:off x="457200" y="1125375"/>
            <a:ext cx="8229600" cy="356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Change this: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to this: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050" y="1795600"/>
            <a:ext cx="6265126" cy="60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625" y="3344173"/>
            <a:ext cx="6788700" cy="11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400" y="833425"/>
            <a:ext cx="2543175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type="title"/>
          </p:nvPr>
        </p:nvSpPr>
        <p:spPr>
          <a:xfrm>
            <a:off x="457200" y="463951"/>
            <a:ext cx="8229600" cy="45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Mad Libs</a:t>
            </a:r>
            <a:endParaRPr/>
          </a:p>
        </p:txBody>
      </p:sp>
      <p:sp>
        <p:nvSpPr>
          <p:cNvPr id="248" name="Google Shape;248;p41"/>
          <p:cNvSpPr txBox="1"/>
          <p:nvPr>
            <p:ph idx="1" type="body"/>
          </p:nvPr>
        </p:nvSpPr>
        <p:spPr>
          <a:xfrm>
            <a:off x="457200" y="980306"/>
            <a:ext cx="3769500" cy="370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Give me a:</a:t>
            </a:r>
            <a:endParaRPr/>
          </a:p>
          <a:p>
            <a:pPr indent="-308610" lvl="0" marL="457200" rtl="0" algn="l">
              <a:spcBef>
                <a:spcPts val="360"/>
              </a:spcBef>
              <a:spcAft>
                <a:spcPts val="0"/>
              </a:spcAft>
              <a:buSzPct val="56250"/>
              <a:buChar char="•"/>
            </a:pPr>
            <a:r>
              <a:rPr lang="en-US"/>
              <a:t>adjective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en-US"/>
              <a:t>verb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en-US"/>
              <a:t>adjective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en-US"/>
              <a:t>noun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en-US"/>
              <a:t>verb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en-US"/>
              <a:t>adjective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en-US"/>
              <a:t>noun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en-US"/>
              <a:t>adjective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en-US"/>
              <a:t>adjective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en-US"/>
              <a:t>noun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56250"/>
              <a:buChar char="•"/>
            </a:pPr>
            <a:r>
              <a:rPr lang="en-US"/>
              <a:t>noun</a:t>
            </a:r>
            <a:endParaRPr/>
          </a:p>
        </p:txBody>
      </p:sp>
      <p:pic>
        <p:nvPicPr>
          <p:cNvPr id="249" name="Google Shape;24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475" y="1140750"/>
            <a:ext cx="4533056" cy="3161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type="title"/>
          </p:nvPr>
        </p:nvSpPr>
        <p:spPr>
          <a:xfrm>
            <a:off x="457200" y="463951"/>
            <a:ext cx="8229600" cy="45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Own Mad Lib</a:t>
            </a:r>
            <a:endParaRPr/>
          </a:p>
        </p:txBody>
      </p:sp>
      <p:sp>
        <p:nvSpPr>
          <p:cNvPr id="256" name="Google Shape;256;p42"/>
          <p:cNvSpPr txBox="1"/>
          <p:nvPr/>
        </p:nvSpPr>
        <p:spPr>
          <a:xfrm>
            <a:off x="32550" y="1251700"/>
            <a:ext cx="2820600" cy="3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7" name="Google Shape;257;p42"/>
          <p:cNvGraphicFramePr/>
          <p:nvPr/>
        </p:nvGraphicFramePr>
        <p:xfrm>
          <a:off x="709625" y="1038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{3162AC37-0980-4884-81B1-5F1C3128D9DA}</a:tableStyleId>
              </a:tblPr>
              <a:tblGrid>
                <a:gridCol w="1651700"/>
                <a:gridCol w="1651700"/>
              </a:tblGrid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adjective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noun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adjective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noun; place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adjective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adjective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plural noun; vehicle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adjective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adjective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plural noun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plural noun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58" name="Google Shape;258;p42"/>
          <p:cNvGraphicFramePr/>
          <p:nvPr/>
        </p:nvGraphicFramePr>
        <p:xfrm>
          <a:off x="4572000" y="1038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{3162AC37-0980-4884-81B1-5F1C3128D9DA}</a:tableStyleId>
              </a:tblPr>
              <a:tblGrid>
                <a:gridCol w="1651700"/>
                <a:gridCol w="1651700"/>
              </a:tblGrid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adjective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noun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adjective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plural noun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plural noun; type of job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adjective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253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adjective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p43"/>
          <p:cNvSpPr txBox="1"/>
          <p:nvPr>
            <p:ph idx="1" type="body"/>
          </p:nvPr>
        </p:nvSpPr>
        <p:spPr>
          <a:xfrm>
            <a:off x="2380400" y="831200"/>
            <a:ext cx="4813200" cy="259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Demo 3 - Create Mad Lib</a:t>
            </a:r>
            <a:endParaRPr sz="2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Use program to create Star Wars Mad Lib.</a:t>
            </a:r>
            <a:endParaRPr sz="2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Review input and output files.</a:t>
            </a:r>
            <a:endParaRPr sz="2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Review program structure. </a:t>
            </a:r>
            <a:endParaRPr sz="2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(See next slide.)</a:t>
            </a:r>
            <a:endParaRPr sz="2600"/>
          </a:p>
        </p:txBody>
      </p:sp>
      <p:sp>
        <p:nvSpPr>
          <p:cNvPr id="266" name="Google Shape;266;p43"/>
          <p:cNvSpPr/>
          <p:nvPr/>
        </p:nvSpPr>
        <p:spPr>
          <a:xfrm>
            <a:off x="461925" y="1448150"/>
            <a:ext cx="1457100" cy="1362600"/>
          </a:xfrm>
          <a:prstGeom prst="ellipse">
            <a:avLst/>
          </a:prstGeom>
          <a:solidFill>
            <a:srgbClr val="1F497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Demo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2277" y="463950"/>
            <a:ext cx="4080862" cy="459579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4"/>
          <p:cNvSpPr txBox="1"/>
          <p:nvPr>
            <p:ph idx="1" type="body"/>
          </p:nvPr>
        </p:nvSpPr>
        <p:spPr>
          <a:xfrm>
            <a:off x="221950" y="712444"/>
            <a:ext cx="3307800" cy="271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MadLib.java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(Questionable) 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High-level design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0975" y="463950"/>
            <a:ext cx="6543025" cy="46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28"/>
          <p:cNvCxnSpPr/>
          <p:nvPr/>
        </p:nvCxnSpPr>
        <p:spPr>
          <a:xfrm>
            <a:off x="628650" y="3486150"/>
            <a:ext cx="5619900" cy="0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28"/>
          <p:cNvSpPr txBox="1"/>
          <p:nvPr/>
        </p:nvSpPr>
        <p:spPr>
          <a:xfrm>
            <a:off x="548650" y="3920450"/>
            <a:ext cx="78867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PROFESSOR</a:t>
            </a: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 RAMSEY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GDC </a:t>
            </a:r>
            <a:r>
              <a:rPr lang="en-US" sz="105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6.318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1050"/>
              <a:buFont typeface="Arial"/>
              <a:buNone/>
            </a:pPr>
            <a:r>
              <a:rPr b="0" i="0" lang="en-US" sz="105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ramsey@cs.utexas.edu</a:t>
            </a:r>
            <a:endParaRPr b="0" i="0" sz="105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519545" y="1630669"/>
            <a:ext cx="78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t/>
            </a:r>
            <a:endParaRPr b="1" i="0" sz="4000" u="none" cap="none" strike="noStrik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i="0" lang="en-US" sz="340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6.</a:t>
            </a:r>
            <a:r>
              <a:rPr b="1" lang="en-US" sz="34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b="1" i="0" lang="en-US" sz="3400" u="none" cap="none" strike="noStrike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 Advanced File Processing</a:t>
            </a:r>
            <a:endParaRPr b="1" i="0" sz="340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t/>
            </a:r>
            <a:endParaRPr b="1" i="0" sz="1900" u="none" cap="none" strike="noStrike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5597" y="-152400"/>
            <a:ext cx="1613387" cy="78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9968" y="785468"/>
            <a:ext cx="742237" cy="74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p46"/>
          <p:cNvSpPr/>
          <p:nvPr/>
        </p:nvSpPr>
        <p:spPr>
          <a:xfrm>
            <a:off x="384200" y="660275"/>
            <a:ext cx="1466700" cy="1251300"/>
          </a:xfrm>
          <a:prstGeom prst="ellipse">
            <a:avLst/>
          </a:prstGeom>
          <a:solidFill>
            <a:srgbClr val="674E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In-Class Practice</a:t>
            </a:r>
            <a:endParaRPr b="1" sz="17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7" name="Google Shape;287;p46"/>
          <p:cNvSpPr txBox="1"/>
          <p:nvPr>
            <p:ph idx="1" type="body"/>
          </p:nvPr>
        </p:nvSpPr>
        <p:spPr>
          <a:xfrm>
            <a:off x="3035725" y="744981"/>
            <a:ext cx="4282200" cy="125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MadLibStart.java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finish createMadLib()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design on Doc Cam first</a:t>
            </a:r>
            <a:endParaRPr/>
          </a:p>
        </p:txBody>
      </p:sp>
      <p:pic>
        <p:nvPicPr>
          <p:cNvPr id="288" name="Google Shape;2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625" y="2123525"/>
            <a:ext cx="6555151" cy="28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/>
          <p:nvPr>
            <p:ph type="title"/>
          </p:nvPr>
        </p:nvSpPr>
        <p:spPr>
          <a:xfrm>
            <a:off x="457200" y="463951"/>
            <a:ext cx="8229600" cy="44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</p:txBody>
      </p:sp>
      <p:pic>
        <p:nvPicPr>
          <p:cNvPr id="295" name="Google Shape;29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600" y="1052223"/>
            <a:ext cx="7787151" cy="40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8"/>
          <p:cNvGrpSpPr/>
          <p:nvPr/>
        </p:nvGrpSpPr>
        <p:grpSpPr>
          <a:xfrm>
            <a:off x="4366440" y="475575"/>
            <a:ext cx="4674100" cy="4583250"/>
            <a:chOff x="4913813" y="475575"/>
            <a:chExt cx="4126512" cy="4583250"/>
          </a:xfrm>
        </p:grpSpPr>
        <p:sp>
          <p:nvSpPr>
            <p:cNvPr id="302" name="Google Shape;302;p48"/>
            <p:cNvSpPr/>
            <p:nvPr/>
          </p:nvSpPr>
          <p:spPr>
            <a:xfrm>
              <a:off x="5713000" y="11979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8"/>
            <p:cNvSpPr/>
            <p:nvPr/>
          </p:nvSpPr>
          <p:spPr>
            <a:xfrm>
              <a:off x="6117700" y="3161925"/>
              <a:ext cx="737100" cy="653400"/>
            </a:xfrm>
            <a:prstGeom prst="ellipse">
              <a:avLst/>
            </a:prstGeom>
            <a:solidFill>
              <a:srgbClr val="BF5700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8"/>
            <p:cNvSpPr/>
            <p:nvPr/>
          </p:nvSpPr>
          <p:spPr>
            <a:xfrm>
              <a:off x="7121100" y="1405675"/>
              <a:ext cx="737100" cy="653400"/>
            </a:xfrm>
            <a:prstGeom prst="ellipse">
              <a:avLst/>
            </a:prstGeom>
            <a:solidFill>
              <a:srgbClr val="BF5700">
                <a:alpha val="5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8"/>
            <p:cNvSpPr/>
            <p:nvPr/>
          </p:nvSpPr>
          <p:spPr>
            <a:xfrm>
              <a:off x="7381625" y="2561275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8"/>
            <p:cNvSpPr/>
            <p:nvPr/>
          </p:nvSpPr>
          <p:spPr>
            <a:xfrm>
              <a:off x="4913813" y="3600900"/>
              <a:ext cx="737100" cy="653400"/>
            </a:xfrm>
            <a:prstGeom prst="ellipse">
              <a:avLst/>
            </a:prstGeom>
            <a:solidFill>
              <a:srgbClr val="BF57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8"/>
            <p:cNvSpPr/>
            <p:nvPr/>
          </p:nvSpPr>
          <p:spPr>
            <a:xfrm>
              <a:off x="7561375" y="8920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8"/>
            <p:cNvSpPr/>
            <p:nvPr/>
          </p:nvSpPr>
          <p:spPr>
            <a:xfrm>
              <a:off x="7069625" y="823675"/>
              <a:ext cx="1970700" cy="18174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 sz="2200">
                  <a:latin typeface="Comfortaa"/>
                  <a:ea typeface="Comfortaa"/>
                  <a:cs typeface="Comfortaa"/>
                  <a:sym typeface="Comfortaa"/>
                </a:rPr>
                <a:t>You Belong Here</a:t>
              </a:r>
              <a:endParaRPr b="1" i="0" sz="22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09" name="Google Shape;309;p48"/>
            <p:cNvSpPr/>
            <p:nvPr/>
          </p:nvSpPr>
          <p:spPr>
            <a:xfrm>
              <a:off x="6270100" y="475575"/>
              <a:ext cx="1141800" cy="1087800"/>
            </a:xfrm>
            <a:prstGeom prst="ellipse">
              <a:avLst/>
            </a:prstGeom>
            <a:solidFill>
              <a:srgbClr val="BF5700">
                <a:alpha val="301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8"/>
            <p:cNvSpPr/>
            <p:nvPr/>
          </p:nvSpPr>
          <p:spPr>
            <a:xfrm>
              <a:off x="6320575" y="4077550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>
                  <a:latin typeface="Comfortaa"/>
                  <a:ea typeface="Comfortaa"/>
                  <a:cs typeface="Comfortaa"/>
                  <a:sym typeface="Comfortaa"/>
                </a:rPr>
                <a:t>Hi!</a:t>
              </a:r>
              <a:endParaRPr b="1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311" name="Google Shape;311;p48"/>
            <p:cNvSpPr/>
            <p:nvPr/>
          </p:nvSpPr>
          <p:spPr>
            <a:xfrm>
              <a:off x="6868350" y="3214675"/>
              <a:ext cx="1242600" cy="1167000"/>
            </a:xfrm>
            <a:prstGeom prst="ellipse">
              <a:avLst/>
            </a:prstGeom>
            <a:solidFill>
              <a:srgbClr val="BF5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8"/>
            <p:cNvSpPr/>
            <p:nvPr/>
          </p:nvSpPr>
          <p:spPr>
            <a:xfrm>
              <a:off x="5105275" y="2622125"/>
              <a:ext cx="737100" cy="653400"/>
            </a:xfrm>
            <a:prstGeom prst="ellipse">
              <a:avLst/>
            </a:prstGeom>
            <a:solidFill>
              <a:srgbClr val="BF5700">
                <a:alpha val="96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8"/>
            <p:cNvSpPr/>
            <p:nvPr/>
          </p:nvSpPr>
          <p:spPr>
            <a:xfrm>
              <a:off x="6270550" y="4405425"/>
              <a:ext cx="737100" cy="653400"/>
            </a:xfrm>
            <a:prstGeom prst="ellipse">
              <a:avLst/>
            </a:prstGeom>
            <a:solidFill>
              <a:srgbClr val="BF57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8"/>
            <p:cNvSpPr/>
            <p:nvPr/>
          </p:nvSpPr>
          <p:spPr>
            <a:xfrm>
              <a:off x="6955600" y="1968725"/>
              <a:ext cx="737100" cy="653400"/>
            </a:xfrm>
            <a:prstGeom prst="ellipse">
              <a:avLst/>
            </a:prstGeom>
            <a:solidFill>
              <a:srgbClr val="BF5700">
                <a:alpha val="3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48"/>
          <p:cNvSpPr txBox="1"/>
          <p:nvPr>
            <p:ph type="title"/>
          </p:nvPr>
        </p:nvSpPr>
        <p:spPr>
          <a:xfrm>
            <a:off x="457200" y="618604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2222"/>
              <a:buFont typeface="Arial"/>
              <a:buNone/>
            </a:pPr>
            <a:r>
              <a:rPr lang="en-US"/>
              <a:t>Remember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2222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TBD</a:t>
            </a:r>
            <a:endParaRPr/>
          </a:p>
        </p:txBody>
      </p:sp>
      <p:sp>
        <p:nvSpPr>
          <p:cNvPr id="316" name="Google Shape;316;p48"/>
          <p:cNvSpPr txBox="1"/>
          <p:nvPr>
            <p:ph idx="12" type="sldNum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457200" y="463951"/>
            <a:ext cx="82296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22222"/>
              <a:buFont typeface="Arial"/>
              <a:buNone/>
            </a:pPr>
            <a:r>
              <a:rPr lang="en-US"/>
              <a:t>Announcements </a:t>
            </a:r>
            <a:endParaRPr/>
          </a:p>
        </p:txBody>
      </p:sp>
      <p:sp>
        <p:nvSpPr>
          <p:cNvPr id="156" name="Google Shape;156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457200" y="1058025"/>
            <a:ext cx="8229600" cy="395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TBD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457200" y="463951"/>
            <a:ext cx="8229600" cy="44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Mid-Semester Survey</a:t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457200" y="991144"/>
            <a:ext cx="4424400" cy="369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17500" lvl="0" marL="4572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400"/>
              <a:buChar char="•"/>
            </a:pPr>
            <a:r>
              <a:rPr lang="en-US" sz="2800">
                <a:highlight>
                  <a:srgbClr val="FFFF00"/>
                </a:highlight>
              </a:rPr>
              <a:t>The TAs and I want to know how it is going. </a:t>
            </a:r>
            <a:endParaRPr sz="2800">
              <a:highlight>
                <a:srgbClr val="FFFF00"/>
              </a:highlight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800">
                <a:highlight>
                  <a:srgbClr val="FFFF00"/>
                </a:highlight>
              </a:rPr>
              <a:t>Each semester, course updates come from this survey.</a:t>
            </a:r>
            <a:endParaRPr sz="2800">
              <a:highlight>
                <a:srgbClr val="FFFF00"/>
              </a:highlight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800">
                <a:highlight>
                  <a:srgbClr val="FFFF00"/>
                </a:highlight>
              </a:rPr>
              <a:t>Located in today’s module in Canvas.</a:t>
            </a:r>
            <a:endParaRPr sz="2800">
              <a:highlight>
                <a:srgbClr val="FFFF00"/>
              </a:highlight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800">
                <a:highlight>
                  <a:srgbClr val="FFFF00"/>
                </a:highlight>
              </a:rPr>
              <a:t>Based on the Agile </a:t>
            </a:r>
            <a:r>
              <a:rPr lang="en-US" sz="2800">
                <a:highlight>
                  <a:srgbClr val="FFFF00"/>
                </a:highlight>
              </a:rPr>
              <a:t>debrief</a:t>
            </a:r>
            <a:r>
              <a:rPr lang="en-US" sz="2800">
                <a:highlight>
                  <a:srgbClr val="FFFF00"/>
                </a:highlight>
              </a:rPr>
              <a:t> practice.</a:t>
            </a:r>
            <a:endParaRPr sz="2800">
              <a:highlight>
                <a:srgbClr val="FFFF00"/>
              </a:highlight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800">
                <a:highlight>
                  <a:srgbClr val="FFFF00"/>
                </a:highlight>
              </a:rPr>
              <a:t>Also includes survey about Imposter Syndrome.</a:t>
            </a:r>
            <a:endParaRPr sz="2800">
              <a:highlight>
                <a:srgbClr val="FFFF00"/>
              </a:highlight>
            </a:endParaRPr>
          </a:p>
          <a:p>
            <a:pPr indent="-4064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highlight>
                  <a:srgbClr val="FFFF00"/>
                </a:highlight>
              </a:rPr>
              <a:t>Read the instructions to get an easy quiz grade.</a:t>
            </a:r>
            <a:endParaRPr sz="2800">
              <a:highlight>
                <a:srgbClr val="FFFF00"/>
              </a:highlight>
            </a:endParaRPr>
          </a:p>
        </p:txBody>
      </p:sp>
      <p:pic>
        <p:nvPicPr>
          <p:cNvPr id="165" name="Google Shape;165;p30"/>
          <p:cNvPicPr preferRelativeResize="0"/>
          <p:nvPr/>
        </p:nvPicPr>
        <p:blipFill rotWithShape="1">
          <a:blip r:embed="rId3">
            <a:alphaModFix/>
          </a:blip>
          <a:srcRect b="0" l="0" r="30216" t="0"/>
          <a:stretch/>
        </p:blipFill>
        <p:spPr>
          <a:xfrm>
            <a:off x="4944321" y="1426463"/>
            <a:ext cx="4101150" cy="22145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30"/>
          <p:cNvCxnSpPr/>
          <p:nvPr/>
        </p:nvCxnSpPr>
        <p:spPr>
          <a:xfrm>
            <a:off x="4189125" y="2590744"/>
            <a:ext cx="1410600" cy="658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/>
        </p:nvSpPr>
        <p:spPr>
          <a:xfrm>
            <a:off x="1051500" y="2660681"/>
            <a:ext cx="70032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6.3</a:t>
            </a: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 Quiz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50" y="1261625"/>
            <a:ext cx="2234512" cy="122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Google Shape;179;p32"/>
          <p:cNvCxnSpPr/>
          <p:nvPr/>
        </p:nvCxnSpPr>
        <p:spPr>
          <a:xfrm flipH="1" rot="10800000">
            <a:off x="628650" y="3463950"/>
            <a:ext cx="7818000" cy="22200"/>
          </a:xfrm>
          <a:prstGeom prst="straightConnector1">
            <a:avLst/>
          </a:prstGeom>
          <a:noFill/>
          <a:ln cap="flat" cmpd="sng" w="19050">
            <a:solidFill>
              <a:srgbClr val="BF57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32"/>
          <p:cNvSpPr txBox="1"/>
          <p:nvPr/>
        </p:nvSpPr>
        <p:spPr>
          <a:xfrm>
            <a:off x="502920" y="1657350"/>
            <a:ext cx="78867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6.4 </a:t>
            </a:r>
            <a:endParaRPr b="1" sz="4000">
              <a:solidFill>
                <a:srgbClr val="BF57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BF5700"/>
              </a:buClr>
              <a:buSzPts val="2800"/>
              <a:buFont typeface="Arial Black"/>
              <a:buNone/>
            </a:pPr>
            <a:r>
              <a:rPr b="1" lang="en-US" sz="4000">
                <a:solidFill>
                  <a:srgbClr val="BF5700"/>
                </a:solidFill>
                <a:latin typeface="Arial Black"/>
                <a:ea typeface="Arial Black"/>
                <a:cs typeface="Arial Black"/>
                <a:sym typeface="Arial Black"/>
              </a:rPr>
              <a:t>Advanced File Processing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2486575" y="1452000"/>
            <a:ext cx="3758100" cy="259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Demo 1</a:t>
            </a:r>
            <a:endParaRPr sz="2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600"/>
              <a:t>What is happening?</a:t>
            </a:r>
            <a:endParaRPr sz="2600"/>
          </a:p>
        </p:txBody>
      </p:sp>
      <p:sp>
        <p:nvSpPr>
          <p:cNvPr id="188" name="Google Shape;188;p33"/>
          <p:cNvSpPr/>
          <p:nvPr/>
        </p:nvSpPr>
        <p:spPr>
          <a:xfrm>
            <a:off x="641125" y="1209150"/>
            <a:ext cx="1457100" cy="1362600"/>
          </a:xfrm>
          <a:prstGeom prst="ellipse">
            <a:avLst/>
          </a:prstGeom>
          <a:solidFill>
            <a:srgbClr val="1F497D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</a:rPr>
              <a:t>Demo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409125" y="481710"/>
            <a:ext cx="8229600" cy="52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Code</a:t>
            </a:r>
            <a:endParaRPr/>
          </a:p>
        </p:txBody>
      </p:sp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650" y="1082210"/>
            <a:ext cx="6566143" cy="3835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type="title"/>
          </p:nvPr>
        </p:nvSpPr>
        <p:spPr>
          <a:xfrm>
            <a:off x="409125" y="481710"/>
            <a:ext cx="8229600" cy="52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Mystery</a:t>
            </a:r>
            <a:r>
              <a:rPr lang="en-US"/>
              <a:t> Solved</a:t>
            </a:r>
            <a:endParaRPr/>
          </a:p>
        </p:txBody>
      </p:sp>
      <p:sp>
        <p:nvSpPr>
          <p:cNvPr id="202" name="Google Shape;202;p35"/>
          <p:cNvSpPr txBox="1"/>
          <p:nvPr>
            <p:ph idx="1" type="body"/>
          </p:nvPr>
        </p:nvSpPr>
        <p:spPr>
          <a:xfrm>
            <a:off x="457200" y="1125375"/>
            <a:ext cx="8229600" cy="356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words.txt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words2.txt</a:t>
            </a:r>
            <a:endParaRPr/>
          </a:p>
        </p:txBody>
      </p:sp>
      <p:pic>
        <p:nvPicPr>
          <p:cNvPr id="203" name="Google Shape;2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000" y="3253725"/>
            <a:ext cx="4372181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76429"/>
            <a:ext cx="6858002" cy="110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6-9 White Backgrou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